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63" r:id="rId3"/>
    <p:sldId id="264" r:id="rId4"/>
    <p:sldId id="257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9" r:id="rId13"/>
    <p:sldId id="280" r:id="rId14"/>
    <p:sldId id="258" r:id="rId15"/>
    <p:sldId id="26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/>
    <p:restoredTop sz="94562"/>
  </p:normalViewPr>
  <p:slideViewPr>
    <p:cSldViewPr snapToGrid="0" snapToObjects="1">
      <p:cViewPr varScale="1">
        <p:scale>
          <a:sx n="108" d="100"/>
          <a:sy n="10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CDA91-F03D-3749-A642-D5B4E27612B8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6B116-2CB6-2F43-AC04-596B9D6AE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3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B116-2CB6-2F43-AC04-596B9D6AEC7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3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5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9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6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4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4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4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0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0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5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F58C-9686-FD49-BEC3-AD8D2575DB6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5BA99-0CC9-1A43-BB5E-CBA5228A1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8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History Taking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</a:p>
          <a:p>
            <a:r>
              <a:rPr lang="en-US" dirty="0" smtClean="0"/>
              <a:t>Adapted from Lissauer and Carroll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63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  <a:r>
              <a:rPr lang="mr-IN" dirty="0" smtClean="0"/>
              <a:t>–</a:t>
            </a:r>
            <a:r>
              <a:rPr lang="en-US" dirty="0" smtClean="0"/>
              <a:t> MFS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 history</a:t>
            </a:r>
          </a:p>
          <a:p>
            <a:pPr lvl="1"/>
            <a:r>
              <a:rPr lang="en-US" dirty="0" smtClean="0"/>
              <a:t>Present, past medications, allergies</a:t>
            </a:r>
          </a:p>
          <a:p>
            <a:r>
              <a:rPr lang="en-US" dirty="0" smtClean="0"/>
              <a:t>Family history</a:t>
            </a:r>
          </a:p>
          <a:p>
            <a:pPr lvl="1"/>
            <a:r>
              <a:rPr lang="en-US" dirty="0" smtClean="0"/>
              <a:t>Family with similar conditions</a:t>
            </a:r>
          </a:p>
          <a:p>
            <a:r>
              <a:rPr lang="en-US" dirty="0" smtClean="0"/>
              <a:t>Social history</a:t>
            </a:r>
          </a:p>
          <a:p>
            <a:pPr lvl="1"/>
            <a:r>
              <a:rPr lang="en-US" dirty="0" smtClean="0"/>
              <a:t>Who he lives with, who takes care of him?</a:t>
            </a:r>
          </a:p>
          <a:p>
            <a:pPr lvl="1"/>
            <a:r>
              <a:rPr lang="en-US" dirty="0" smtClean="0"/>
              <a:t>Anyone in the family smokes, drinks, do drugs?</a:t>
            </a:r>
          </a:p>
          <a:p>
            <a:pPr lvl="1"/>
            <a:r>
              <a:rPr lang="en-US" dirty="0" smtClean="0"/>
              <a:t>Finance</a:t>
            </a:r>
          </a:p>
          <a:p>
            <a:pPr lvl="1"/>
            <a:r>
              <a:rPr lang="en-US" dirty="0" smtClean="0"/>
              <a:t>Child’s preferred play/ leisure activities</a:t>
            </a:r>
          </a:p>
          <a:p>
            <a:pPr lvl="1"/>
            <a:r>
              <a:rPr lang="en-US" dirty="0" smtClean="0"/>
              <a:t>How has the illness affected him?</a:t>
            </a:r>
          </a:p>
        </p:txBody>
      </p:sp>
    </p:spTree>
    <p:extLst>
      <p:ext uri="{BB962C8B-B14F-4D97-AF65-F5344CB8AC3E}">
        <p14:creationId xmlns:p14="http://schemas.microsoft.com/office/powerpoint/2010/main" val="5335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-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Parental concerns (Mother knows best!)</a:t>
            </a:r>
          </a:p>
          <a:p>
            <a:pPr lvl="1"/>
            <a:r>
              <a:rPr lang="en-US" dirty="0" smtClean="0"/>
              <a:t>Development (milestones/ progress at school)</a:t>
            </a:r>
          </a:p>
          <a:p>
            <a:pPr lvl="1"/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Hearing</a:t>
            </a:r>
          </a:p>
          <a:p>
            <a:pPr lvl="1"/>
            <a:r>
              <a:rPr lang="en-US" dirty="0" smtClean="0"/>
              <a:t>Bladder and bowel control (young child)</a:t>
            </a:r>
          </a:p>
          <a:p>
            <a:pPr lvl="1"/>
            <a:r>
              <a:rPr lang="en-US" dirty="0" smtClean="0"/>
              <a:t>Temperament</a:t>
            </a:r>
          </a:p>
          <a:p>
            <a:pPr lvl="1"/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r>
              <a:rPr lang="en-US" dirty="0" smtClean="0"/>
              <a:t>Sleeping problems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54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Presenting complaint and its history</a:t>
            </a:r>
          </a:p>
          <a:p>
            <a:pPr lvl="1"/>
            <a:r>
              <a:rPr lang="en-US" dirty="0" smtClean="0"/>
              <a:t>General enquiry</a:t>
            </a:r>
          </a:p>
          <a:p>
            <a:pPr lvl="1"/>
            <a:r>
              <a:rPr lang="en-US" dirty="0" smtClean="0"/>
              <a:t>Systems review</a:t>
            </a:r>
          </a:p>
          <a:p>
            <a:pPr lvl="1"/>
            <a:r>
              <a:rPr lang="en-US" dirty="0" smtClean="0"/>
              <a:t>Past medical history</a:t>
            </a:r>
          </a:p>
          <a:p>
            <a:pPr lvl="1"/>
            <a:r>
              <a:rPr lang="en-US" dirty="0" smtClean="0"/>
              <a:t>MFS history</a:t>
            </a:r>
          </a:p>
          <a:p>
            <a:pPr lvl="2"/>
            <a:r>
              <a:rPr lang="en-US" dirty="0" smtClean="0"/>
              <a:t>Medication</a:t>
            </a:r>
          </a:p>
          <a:p>
            <a:pPr lvl="2"/>
            <a:r>
              <a:rPr lang="en-US" dirty="0" smtClean="0"/>
              <a:t>Family </a:t>
            </a:r>
          </a:p>
          <a:p>
            <a:pPr lvl="2"/>
            <a:r>
              <a:rPr lang="en-US" dirty="0" smtClean="0"/>
              <a:t>Social history</a:t>
            </a:r>
          </a:p>
          <a:p>
            <a:pPr lvl="1"/>
            <a:r>
              <a:rPr lang="en-US" dirty="0" smtClean="0"/>
              <a:t>Development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842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Pediatrics </a:t>
            </a:r>
            <a:r>
              <a:rPr lang="mr-IN" dirty="0" smtClean="0"/>
              <a:t>–</a:t>
            </a:r>
            <a:r>
              <a:rPr lang="en-US" dirty="0" smtClean="0"/>
              <a:t> Physical Examination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Thomas Tay</a:t>
            </a:r>
          </a:p>
          <a:p>
            <a:r>
              <a:rPr lang="en-US" dirty="0"/>
              <a:t>Adapted from Lissauer and Carroll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288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 -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Adapt to the child’s age</a:t>
            </a:r>
          </a:p>
          <a:p>
            <a:pPr lvl="1"/>
            <a:r>
              <a:rPr lang="en-US" dirty="0" smtClean="0"/>
              <a:t>Babies </a:t>
            </a:r>
            <a:r>
              <a:rPr lang="mr-IN" dirty="0" smtClean="0"/>
              <a:t>–</a:t>
            </a:r>
            <a:r>
              <a:rPr lang="en-US" dirty="0"/>
              <a:t> </a:t>
            </a:r>
            <a:r>
              <a:rPr lang="en-US" dirty="0" smtClean="0"/>
              <a:t>on the couch with parent nearby</a:t>
            </a:r>
          </a:p>
          <a:p>
            <a:pPr lvl="1"/>
            <a:r>
              <a:rPr lang="en-US" dirty="0" smtClean="0"/>
              <a:t>Toddler </a:t>
            </a:r>
            <a:r>
              <a:rPr lang="mr-IN" dirty="0" smtClean="0"/>
              <a:t>–</a:t>
            </a:r>
            <a:r>
              <a:rPr lang="en-US" dirty="0" smtClean="0"/>
              <a:t> on mother’s lap/ over mother’s shoulder</a:t>
            </a:r>
          </a:p>
          <a:p>
            <a:pPr lvl="1"/>
            <a:r>
              <a:rPr lang="en-US" dirty="0" smtClean="0"/>
              <a:t>Preschool </a:t>
            </a:r>
            <a:r>
              <a:rPr lang="mr-IN" dirty="0" smtClean="0"/>
              <a:t>–</a:t>
            </a:r>
            <a:r>
              <a:rPr lang="en-US" dirty="0" smtClean="0"/>
              <a:t> while they are playing</a:t>
            </a:r>
          </a:p>
          <a:p>
            <a:r>
              <a:rPr lang="en-US" dirty="0" smtClean="0"/>
              <a:t>Obtain the child’s cooperation</a:t>
            </a:r>
          </a:p>
          <a:p>
            <a:pPr lvl="1"/>
            <a:r>
              <a:rPr lang="en-US" dirty="0" smtClean="0"/>
              <a:t>Make eye contact an smile</a:t>
            </a:r>
          </a:p>
          <a:p>
            <a:pPr lvl="1"/>
            <a:r>
              <a:rPr lang="en-US" dirty="0" smtClean="0"/>
              <a:t>Eye level at or below the child’s </a:t>
            </a:r>
          </a:p>
          <a:p>
            <a:pPr lvl="1"/>
            <a:r>
              <a:rPr lang="en-US" dirty="0" smtClean="0"/>
              <a:t>Engage in play or conversation</a:t>
            </a:r>
          </a:p>
          <a:p>
            <a:pPr lvl="1"/>
            <a:r>
              <a:rPr lang="en-US" dirty="0" smtClean="0"/>
              <a:t>Tell them what you are going to do</a:t>
            </a:r>
          </a:p>
          <a:p>
            <a:pPr lvl="1"/>
            <a:r>
              <a:rPr lang="en-US" dirty="0" smtClean="0"/>
              <a:t>Mock examinations (on teddy/ mother’s arm) might be useful</a:t>
            </a:r>
          </a:p>
          <a:p>
            <a:pPr lvl="1"/>
            <a:r>
              <a:rPr lang="en-US" dirty="0" smtClean="0"/>
              <a:t>Start away from face, leave unpleasant areas (ear/throat) to the last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0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 (Observe)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 before you examine</a:t>
            </a:r>
          </a:p>
          <a:p>
            <a:r>
              <a:rPr lang="en-US" dirty="0" smtClean="0"/>
              <a:t>Assess:</a:t>
            </a:r>
          </a:p>
          <a:p>
            <a:pPr lvl="1"/>
            <a:r>
              <a:rPr lang="en-US" dirty="0" smtClean="0"/>
              <a:t>Severity of illness</a:t>
            </a:r>
          </a:p>
          <a:p>
            <a:pPr lvl="1"/>
            <a:r>
              <a:rPr lang="en-US" dirty="0" smtClean="0"/>
              <a:t>Growth and nutrition</a:t>
            </a:r>
          </a:p>
          <a:p>
            <a:pPr lvl="1"/>
            <a:r>
              <a:rPr lang="en-US" dirty="0" err="1" smtClean="0"/>
              <a:t>Behaviour</a:t>
            </a:r>
            <a:r>
              <a:rPr lang="en-US" dirty="0" smtClean="0"/>
              <a:t> and social responsiveness</a:t>
            </a:r>
          </a:p>
          <a:p>
            <a:pPr lvl="1"/>
            <a:r>
              <a:rPr lang="en-US" dirty="0" smtClean="0"/>
              <a:t>Hygiene</a:t>
            </a:r>
          </a:p>
        </p:txBody>
      </p:sp>
    </p:spTree>
    <p:extLst>
      <p:ext uri="{BB962C8B-B14F-4D97-AF65-F5344CB8AC3E}">
        <p14:creationId xmlns:p14="http://schemas.microsoft.com/office/powerpoint/2010/main" val="978558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 </a:t>
            </a:r>
            <a:r>
              <a:rPr lang="mr-IN" dirty="0" smtClean="0"/>
              <a:t>–</a:t>
            </a:r>
            <a:r>
              <a:rPr lang="en-US" dirty="0" smtClean="0"/>
              <a:t> Acute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ABCD (Airway, Breathing, Circulation, Disability)</a:t>
            </a:r>
          </a:p>
          <a:p>
            <a:pPr lvl="1"/>
            <a:r>
              <a:rPr lang="en-US" dirty="0" smtClean="0"/>
              <a:t>Airway </a:t>
            </a:r>
          </a:p>
          <a:p>
            <a:pPr lvl="2"/>
            <a:r>
              <a:rPr lang="en-US" dirty="0" smtClean="0"/>
              <a:t>Presence of stridor, wheeze, cyanosis</a:t>
            </a:r>
          </a:p>
          <a:p>
            <a:pPr lvl="1"/>
            <a:r>
              <a:rPr lang="en-US" dirty="0" smtClean="0"/>
              <a:t>Breathing</a:t>
            </a:r>
          </a:p>
          <a:p>
            <a:pPr lvl="2"/>
            <a:r>
              <a:rPr lang="en-US" dirty="0" smtClean="0"/>
              <a:t>Respiratory rate and effort</a:t>
            </a:r>
          </a:p>
          <a:p>
            <a:pPr lvl="1"/>
            <a:r>
              <a:rPr lang="en-US" dirty="0" smtClean="0"/>
              <a:t>Circulation</a:t>
            </a:r>
          </a:p>
          <a:p>
            <a:pPr lvl="2"/>
            <a:r>
              <a:rPr lang="en-US" dirty="0" smtClean="0"/>
              <a:t>Pulse rate, volume, peripheral temperature, capillary </a:t>
            </a:r>
            <a:r>
              <a:rPr lang="en-US" dirty="0" err="1" smtClean="0"/>
              <a:t>refil</a:t>
            </a:r>
            <a:r>
              <a:rPr lang="en-US" dirty="0" smtClean="0"/>
              <a:t> time</a:t>
            </a:r>
          </a:p>
          <a:p>
            <a:pPr lvl="1"/>
            <a:r>
              <a:rPr lang="en-US" dirty="0" smtClean="0"/>
              <a:t>Disability</a:t>
            </a:r>
          </a:p>
          <a:p>
            <a:pPr lvl="2"/>
            <a:r>
              <a:rPr lang="en-US" dirty="0" smtClean="0"/>
              <a:t>Level of consciousness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99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 -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centile chart plotting</a:t>
            </a:r>
          </a:p>
          <a:p>
            <a:pPr lvl="1"/>
            <a:r>
              <a:rPr lang="en-US" dirty="0" smtClean="0"/>
              <a:t>Weight</a:t>
            </a:r>
          </a:p>
          <a:p>
            <a:pPr lvl="1"/>
            <a:r>
              <a:rPr lang="en-US" dirty="0" smtClean="0"/>
              <a:t>Length/ height</a:t>
            </a:r>
          </a:p>
          <a:p>
            <a:pPr lvl="1"/>
            <a:r>
              <a:rPr lang="en-US" dirty="0" smtClean="0"/>
              <a:t>Head circumference </a:t>
            </a:r>
          </a:p>
          <a:p>
            <a:pPr lvl="2"/>
            <a:r>
              <a:rPr lang="en-US" dirty="0" smtClean="0"/>
              <a:t>In infants</a:t>
            </a:r>
          </a:p>
          <a:p>
            <a:pPr lvl="2"/>
            <a:r>
              <a:rPr lang="en-US" dirty="0" smtClean="0"/>
              <a:t>In older children if there is neurological problem</a:t>
            </a:r>
          </a:p>
          <a:p>
            <a:r>
              <a:rPr lang="en-US" dirty="0" smtClean="0"/>
              <a:t>Vital signs</a:t>
            </a:r>
          </a:p>
          <a:p>
            <a:pPr lvl="1"/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Blood pressure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76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General appearance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System based examination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Respiratory system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Cardiovascular system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Abdominal system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Kidneys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Abnormal masses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Genital area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Rectal examination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Neurological screen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Detailed neurological examination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Bones and joints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Neck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Eyes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Nose and Throat</a:t>
            </a:r>
          </a:p>
        </p:txBody>
      </p:sp>
    </p:spTree>
    <p:extLst>
      <p:ext uri="{BB962C8B-B14F-4D97-AF65-F5344CB8AC3E}">
        <p14:creationId xmlns:p14="http://schemas.microsoft.com/office/powerpoint/2010/main" val="314356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Examination -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Cyanosis</a:t>
            </a:r>
          </a:p>
          <a:p>
            <a:r>
              <a:rPr lang="en-US" dirty="0" smtClean="0"/>
              <a:t>Clubbing</a:t>
            </a:r>
          </a:p>
          <a:p>
            <a:r>
              <a:rPr lang="en-US" dirty="0" err="1" smtClean="0"/>
              <a:t>Tachypnoea</a:t>
            </a:r>
            <a:endParaRPr lang="en-US" dirty="0" smtClean="0"/>
          </a:p>
          <a:p>
            <a:r>
              <a:rPr lang="en-US" dirty="0" err="1" smtClean="0"/>
              <a:t>Dyspnoea</a:t>
            </a:r>
            <a:endParaRPr lang="en-US" dirty="0" smtClean="0"/>
          </a:p>
          <a:p>
            <a:r>
              <a:rPr lang="en-US" dirty="0" smtClean="0"/>
              <a:t>Chest shape</a:t>
            </a:r>
          </a:p>
          <a:p>
            <a:r>
              <a:rPr lang="en-US" dirty="0" smtClean="0"/>
              <a:t>Palpation</a:t>
            </a:r>
          </a:p>
          <a:p>
            <a:r>
              <a:rPr lang="en-US" dirty="0" smtClean="0"/>
              <a:t>Percussion</a:t>
            </a:r>
          </a:p>
          <a:p>
            <a:r>
              <a:rPr lang="en-US" dirty="0" smtClean="0"/>
              <a:t>Auscultation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721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child’s age will determine</a:t>
            </a:r>
          </a:p>
          <a:p>
            <a:pPr lvl="1"/>
            <a:r>
              <a:rPr lang="en-US" dirty="0" smtClean="0"/>
              <a:t>The way history taking and examination is conducted</a:t>
            </a:r>
          </a:p>
          <a:p>
            <a:pPr lvl="1"/>
            <a:r>
              <a:rPr lang="en-US" dirty="0" smtClean="0"/>
              <a:t>Management plan</a:t>
            </a:r>
          </a:p>
          <a:p>
            <a:r>
              <a:rPr lang="en-US" dirty="0" smtClean="0"/>
              <a:t>Nature of the problem </a:t>
            </a:r>
          </a:p>
          <a:p>
            <a:pPr lvl="1"/>
            <a:r>
              <a:rPr lang="en-US" dirty="0" smtClean="0"/>
              <a:t>Acutely ill </a:t>
            </a:r>
            <a:r>
              <a:rPr lang="mr-IN" dirty="0" smtClean="0"/>
              <a:t>–</a:t>
            </a:r>
            <a:r>
              <a:rPr lang="en-US" dirty="0" smtClean="0"/>
              <a:t> focused and concise</a:t>
            </a:r>
          </a:p>
          <a:p>
            <a:pPr lvl="1"/>
            <a:r>
              <a:rPr lang="en-US" dirty="0" smtClean="0"/>
              <a:t>Developmental assessment </a:t>
            </a:r>
            <a:r>
              <a:rPr lang="mr-IN" dirty="0" smtClean="0"/>
              <a:t>–</a:t>
            </a:r>
            <a:r>
              <a:rPr lang="en-US" dirty="0" smtClean="0"/>
              <a:t> detailed evaluation</a:t>
            </a:r>
          </a:p>
          <a:p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Appearance</a:t>
            </a:r>
          </a:p>
          <a:p>
            <a:pPr lvl="1"/>
            <a:r>
              <a:rPr lang="en-US" dirty="0" smtClean="0"/>
              <a:t>Behavior/ Play</a:t>
            </a:r>
          </a:p>
          <a:p>
            <a:pPr lvl="1"/>
            <a:r>
              <a:rPr lang="en-US" dirty="0" smtClean="0"/>
              <a:t>Gait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examination - Cyanosis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child pink or blue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5377" b="35680"/>
          <a:stretch/>
        </p:blipFill>
        <p:spPr>
          <a:xfrm>
            <a:off x="7155885" y="2613017"/>
            <a:ext cx="2519455" cy="35696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8352" y="3014128"/>
            <a:ext cx="4197915" cy="237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9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examination - Clubbing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Associated with:</a:t>
            </a:r>
          </a:p>
          <a:p>
            <a:pPr lvl="1"/>
            <a:r>
              <a:rPr lang="en-US" dirty="0" smtClean="0"/>
              <a:t>Chronic </a:t>
            </a:r>
            <a:r>
              <a:rPr lang="en-US" dirty="0" err="1" smtClean="0"/>
              <a:t>suppurative</a:t>
            </a:r>
            <a:r>
              <a:rPr lang="en-US" dirty="0" smtClean="0"/>
              <a:t> lung disease</a:t>
            </a:r>
          </a:p>
          <a:p>
            <a:pPr lvl="2"/>
            <a:r>
              <a:rPr lang="en-US" dirty="0" smtClean="0"/>
              <a:t>Cystic fibrosis</a:t>
            </a:r>
          </a:p>
          <a:p>
            <a:pPr lvl="1"/>
            <a:r>
              <a:rPr lang="en-US" dirty="0" smtClean="0"/>
              <a:t>Cyanotic congenital heart disease</a:t>
            </a:r>
          </a:p>
          <a:p>
            <a:pPr lvl="1"/>
            <a:r>
              <a:rPr lang="en-US" dirty="0" smtClean="0"/>
              <a:t>Inflammatory bowel disease</a:t>
            </a:r>
          </a:p>
          <a:p>
            <a:pPr lvl="1"/>
            <a:r>
              <a:rPr lang="en-US" dirty="0" smtClean="0"/>
              <a:t>Cirrhosis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2375" y="4324562"/>
            <a:ext cx="2464323" cy="21013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2375" y="2013956"/>
            <a:ext cx="3471333" cy="198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66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examination - </a:t>
            </a:r>
            <a:r>
              <a:rPr lang="en-US" dirty="0" err="1" smtClean="0"/>
              <a:t>Tachypnoea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Respiratory rate is dependent on age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398933"/>
              </p:ext>
            </p:extLst>
          </p:nvPr>
        </p:nvGraphicFramePr>
        <p:xfrm>
          <a:off x="1959232" y="2437255"/>
          <a:ext cx="827353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845"/>
                <a:gridCol w="2757845"/>
                <a:gridCol w="27578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 (breaths/min)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Tachypnoea</a:t>
                      </a:r>
                      <a:r>
                        <a:rPr lang="en-US" dirty="0" smtClean="0"/>
                        <a:t> (breaths/</a:t>
                      </a:r>
                      <a:r>
                        <a:rPr lang="en-US" baseline="0" dirty="0" smtClean="0"/>
                        <a:t> min)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Neonate (&lt;4 weeks)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</a:t>
                      </a:r>
                      <a:r>
                        <a:rPr lang="mr-IN" dirty="0" smtClean="0"/>
                        <a:t>–</a:t>
                      </a:r>
                      <a:r>
                        <a:rPr lang="en-US" dirty="0" smtClean="0"/>
                        <a:t> 50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Infants (&lt;</a:t>
                      </a:r>
                      <a:r>
                        <a:rPr lang="en-US" baseline="0" dirty="0" smtClean="0"/>
                        <a:t>1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25 - 40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Young</a:t>
                      </a:r>
                      <a:r>
                        <a:rPr lang="en-US" baseline="0" dirty="0" smtClean="0"/>
                        <a:t> children (2-5 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25 - 35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Older children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20 - 25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⩾30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8815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examination - </a:t>
            </a:r>
            <a:r>
              <a:rPr lang="en-US" dirty="0" err="1" smtClean="0"/>
              <a:t>Dyspnoea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accessory muscles (sternocleidomastoid)</a:t>
            </a:r>
          </a:p>
          <a:p>
            <a:r>
              <a:rPr lang="en-US" dirty="0" smtClean="0"/>
              <a:t>Nasal flaring</a:t>
            </a:r>
          </a:p>
          <a:p>
            <a:r>
              <a:rPr lang="en-US" dirty="0" smtClean="0"/>
              <a:t>Expiratory grunting </a:t>
            </a:r>
          </a:p>
          <a:p>
            <a:r>
              <a:rPr lang="en-US" dirty="0" smtClean="0"/>
              <a:t>Recession of chest wall</a:t>
            </a:r>
          </a:p>
          <a:p>
            <a:r>
              <a:rPr lang="en-US" dirty="0" smtClean="0"/>
              <a:t>Difficulty speaking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852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examination </a:t>
            </a:r>
            <a:r>
              <a:rPr lang="en-US" dirty="0" smtClean="0"/>
              <a:t>- Chest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Hyperexpansion</a:t>
            </a:r>
            <a:r>
              <a:rPr lang="en-US" dirty="0" smtClean="0"/>
              <a:t>/ barrel shape</a:t>
            </a:r>
          </a:p>
          <a:p>
            <a:r>
              <a:rPr lang="en-US" dirty="0" smtClean="0"/>
              <a:t>Pectus excavatum (hollow chest)</a:t>
            </a:r>
          </a:p>
          <a:p>
            <a:r>
              <a:rPr lang="en-US" dirty="0" smtClean="0"/>
              <a:t>Pectus </a:t>
            </a:r>
            <a:r>
              <a:rPr lang="en-US" dirty="0" err="1" smtClean="0"/>
              <a:t>carinatum</a:t>
            </a:r>
            <a:r>
              <a:rPr lang="en-US" dirty="0" smtClean="0"/>
              <a:t> (pigeon chest)</a:t>
            </a:r>
          </a:p>
          <a:p>
            <a:r>
              <a:rPr lang="en-US" dirty="0" smtClean="0"/>
              <a:t>Harrison’s sulcus</a:t>
            </a:r>
          </a:p>
          <a:p>
            <a:r>
              <a:rPr lang="en-US" dirty="0" smtClean="0"/>
              <a:t>Asymmetry of chest wall movements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3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examination </a:t>
            </a:r>
            <a:r>
              <a:rPr lang="en-US" dirty="0" smtClean="0"/>
              <a:t>- Palpation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Chest expansion (normal 3-5cm)</a:t>
            </a:r>
          </a:p>
          <a:p>
            <a:r>
              <a:rPr lang="en-US" dirty="0" smtClean="0"/>
              <a:t>Tracheal deviation </a:t>
            </a:r>
          </a:p>
          <a:p>
            <a:pPr lvl="1"/>
            <a:r>
              <a:rPr lang="en-US" dirty="0" smtClean="0"/>
              <a:t>Uncomfortable. Done selectively (</a:t>
            </a:r>
            <a:r>
              <a:rPr lang="en-US" dirty="0" err="1" smtClean="0"/>
              <a:t>eg</a:t>
            </a:r>
            <a:r>
              <a:rPr lang="en-US" dirty="0" smtClean="0"/>
              <a:t>. Detect mediastinal shift when suspecting tension pneumothorax)</a:t>
            </a:r>
          </a:p>
          <a:p>
            <a:r>
              <a:rPr lang="en-US" dirty="0" smtClean="0"/>
              <a:t>Location of apex (to detect mediastinal shift)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867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examination </a:t>
            </a:r>
            <a:r>
              <a:rPr lang="en-US" dirty="0" smtClean="0"/>
              <a:t>- Percussion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done gently</a:t>
            </a:r>
          </a:p>
          <a:p>
            <a:r>
              <a:rPr lang="en-US" dirty="0" smtClean="0"/>
              <a:t>Dullness may indicate:</a:t>
            </a:r>
          </a:p>
          <a:p>
            <a:pPr lvl="1"/>
            <a:r>
              <a:rPr lang="en-US" dirty="0" smtClean="0"/>
              <a:t>Collapse</a:t>
            </a:r>
          </a:p>
          <a:p>
            <a:pPr lvl="1"/>
            <a:r>
              <a:rPr lang="en-US" dirty="0" smtClean="0"/>
              <a:t>Consolidation</a:t>
            </a:r>
          </a:p>
          <a:p>
            <a:pPr lvl="1"/>
            <a:r>
              <a:rPr lang="en-US" dirty="0" smtClean="0"/>
              <a:t>Fluid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945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examination </a:t>
            </a:r>
            <a:r>
              <a:rPr lang="en-US" dirty="0" smtClean="0"/>
              <a:t>- Auscultation (ears and stethoscope)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Note quality of breathing and symmetry of breath sounds and any added sounds</a:t>
            </a:r>
          </a:p>
          <a:p>
            <a:r>
              <a:rPr lang="en-US" dirty="0" smtClean="0"/>
              <a:t>Cough </a:t>
            </a:r>
            <a:r>
              <a:rPr lang="mr-IN" dirty="0" smtClean="0"/>
              <a:t>–</a:t>
            </a:r>
            <a:r>
              <a:rPr lang="en-US" dirty="0" smtClean="0"/>
              <a:t> note its character</a:t>
            </a:r>
          </a:p>
          <a:p>
            <a:r>
              <a:rPr lang="en-US" dirty="0" smtClean="0"/>
              <a:t>Hoarse voice </a:t>
            </a:r>
            <a:r>
              <a:rPr lang="mr-IN" dirty="0" smtClean="0"/>
              <a:t>–</a:t>
            </a:r>
            <a:r>
              <a:rPr lang="en-US" dirty="0" smtClean="0"/>
              <a:t> abnormality of the vocal cords</a:t>
            </a:r>
          </a:p>
          <a:p>
            <a:r>
              <a:rPr lang="en-US" dirty="0" smtClean="0"/>
              <a:t>Stridor </a:t>
            </a:r>
            <a:r>
              <a:rPr lang="mr-IN" dirty="0" smtClean="0"/>
              <a:t>–</a:t>
            </a:r>
            <a:r>
              <a:rPr lang="en-US" dirty="0" smtClean="0"/>
              <a:t> harsh, low-pitched, mainly inspiratory sound from upper airways obstruction</a:t>
            </a:r>
          </a:p>
          <a:p>
            <a:r>
              <a:rPr lang="en-US" dirty="0" smtClean="0"/>
              <a:t>Harsh breath sounds from the upper airways are readily transmitted to the upper chest in infants</a:t>
            </a:r>
          </a:p>
          <a:p>
            <a:r>
              <a:rPr lang="en-US" dirty="0" smtClean="0"/>
              <a:t>Breath sounds </a:t>
            </a:r>
            <a:endParaRPr lang="en-US" dirty="0"/>
          </a:p>
          <a:p>
            <a:pPr lvl="1"/>
            <a:r>
              <a:rPr lang="en-US" dirty="0"/>
              <a:t>N</a:t>
            </a:r>
            <a:r>
              <a:rPr lang="en-US" dirty="0" smtClean="0"/>
              <a:t>ormal are vesicular </a:t>
            </a:r>
          </a:p>
          <a:p>
            <a:pPr lvl="1"/>
            <a:r>
              <a:rPr lang="en-US" dirty="0" smtClean="0"/>
              <a:t>Bronchial breathing is higher pitched and length of inspiration and expiration are equal</a:t>
            </a:r>
          </a:p>
          <a:p>
            <a:r>
              <a:rPr lang="en-US" dirty="0" smtClean="0"/>
              <a:t>Wheeze </a:t>
            </a:r>
            <a:r>
              <a:rPr lang="mr-IN" dirty="0" smtClean="0"/>
              <a:t>–</a:t>
            </a:r>
            <a:r>
              <a:rPr lang="en-US" dirty="0" smtClean="0"/>
              <a:t> high-pitched, expiratory sound from distal airway obstruction</a:t>
            </a:r>
          </a:p>
          <a:p>
            <a:r>
              <a:rPr lang="en-US" dirty="0" smtClean="0"/>
              <a:t>Crackles </a:t>
            </a:r>
            <a:r>
              <a:rPr lang="mr-IN" dirty="0" smtClean="0"/>
              <a:t>–</a:t>
            </a:r>
            <a:r>
              <a:rPr lang="en-US" dirty="0" smtClean="0"/>
              <a:t> discontinuous ‘moist’ sounds from the opening of bronchioles</a:t>
            </a:r>
          </a:p>
          <a:p>
            <a:r>
              <a:rPr lang="en-US" dirty="0" smtClean="0"/>
              <a:t>Abnormal respiratory sounds may be inaudible in a child who is taking shallow, rapid breaths but may be detectable when the child takes big breaths</a:t>
            </a:r>
          </a:p>
        </p:txBody>
      </p:sp>
    </p:spTree>
    <p:extLst>
      <p:ext uri="{BB962C8B-B14F-4D97-AF65-F5344CB8AC3E}">
        <p14:creationId xmlns:p14="http://schemas.microsoft.com/office/powerpoint/2010/main" val="753491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examination -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Cyanosis</a:t>
            </a:r>
          </a:p>
          <a:p>
            <a:r>
              <a:rPr lang="en-US" dirty="0" smtClean="0"/>
              <a:t>Clubbing</a:t>
            </a:r>
          </a:p>
          <a:p>
            <a:r>
              <a:rPr lang="en-US" dirty="0" smtClean="0"/>
              <a:t>Pulse</a:t>
            </a:r>
          </a:p>
          <a:p>
            <a:r>
              <a:rPr lang="en-US" dirty="0" smtClean="0"/>
              <a:t>Inspection </a:t>
            </a:r>
          </a:p>
          <a:p>
            <a:r>
              <a:rPr lang="en-US" dirty="0" smtClean="0"/>
              <a:t>Palpation</a:t>
            </a:r>
          </a:p>
          <a:p>
            <a:r>
              <a:rPr lang="en-US" dirty="0" smtClean="0"/>
              <a:t>Percussion</a:t>
            </a:r>
          </a:p>
          <a:p>
            <a:r>
              <a:rPr lang="en-US" dirty="0" smtClean="0"/>
              <a:t>Auscultation</a:t>
            </a:r>
          </a:p>
          <a:p>
            <a:pPr lvl="1"/>
            <a:r>
              <a:rPr lang="en-US" dirty="0" smtClean="0"/>
              <a:t>Heart sounds </a:t>
            </a:r>
          </a:p>
          <a:p>
            <a:pPr lvl="1"/>
            <a:r>
              <a:rPr lang="en-US" dirty="0" smtClean="0"/>
              <a:t>Murmurs</a:t>
            </a:r>
            <a:endParaRPr lang="en-US" dirty="0"/>
          </a:p>
          <a:p>
            <a:r>
              <a:rPr lang="en-US" dirty="0" smtClean="0"/>
              <a:t>Hepatomegaly</a:t>
            </a:r>
          </a:p>
          <a:p>
            <a:r>
              <a:rPr lang="en-US" dirty="0" smtClean="0"/>
              <a:t>Femoral pulses</a:t>
            </a:r>
          </a:p>
          <a:p>
            <a:r>
              <a:rPr lang="en-US" dirty="0" smtClean="0"/>
              <a:t>Blood pressure</a:t>
            </a:r>
          </a:p>
        </p:txBody>
      </p:sp>
    </p:spTree>
    <p:extLst>
      <p:ext uri="{BB962C8B-B14F-4D97-AF65-F5344CB8AC3E}">
        <p14:creationId xmlns:p14="http://schemas.microsoft.com/office/powerpoint/2010/main" val="923449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Cyanosis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7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 based on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Neonate (&lt; 4 weeks)</a:t>
            </a:r>
          </a:p>
          <a:p>
            <a:r>
              <a:rPr lang="en-US" dirty="0" smtClean="0"/>
              <a:t>Infant (&lt; 1 year)</a:t>
            </a:r>
          </a:p>
          <a:p>
            <a:r>
              <a:rPr lang="en-US" dirty="0" smtClean="0"/>
              <a:t>Toddler (1 </a:t>
            </a:r>
            <a:r>
              <a:rPr lang="mr-IN" dirty="0" smtClean="0"/>
              <a:t>–</a:t>
            </a:r>
            <a:r>
              <a:rPr lang="en-US" dirty="0" smtClean="0"/>
              <a:t> 2 years)</a:t>
            </a:r>
          </a:p>
          <a:p>
            <a:r>
              <a:rPr lang="en-US" dirty="0" smtClean="0"/>
              <a:t>Preschool/ Young child (2</a:t>
            </a:r>
            <a:r>
              <a:rPr lang="mr-IN" dirty="0" smtClean="0"/>
              <a:t>–</a:t>
            </a:r>
            <a:r>
              <a:rPr lang="en-US" dirty="0" smtClean="0"/>
              <a:t> 5 years)</a:t>
            </a:r>
          </a:p>
          <a:p>
            <a:r>
              <a:rPr lang="en-US" dirty="0" smtClean="0"/>
              <a:t>School age/ Older child </a:t>
            </a:r>
          </a:p>
          <a:p>
            <a:r>
              <a:rPr lang="en-US" dirty="0" smtClean="0"/>
              <a:t>Teenager/ Adolescent</a:t>
            </a:r>
          </a:p>
        </p:txBody>
      </p:sp>
    </p:spTree>
    <p:extLst>
      <p:ext uri="{BB962C8B-B14F-4D97-AF65-F5344CB8AC3E}">
        <p14:creationId xmlns:p14="http://schemas.microsoft.com/office/powerpoint/2010/main" val="5980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clubbing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66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Pulse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Rate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Rhythm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inus arrhythmia is normal</a:t>
            </a:r>
          </a:p>
          <a:p>
            <a:r>
              <a:rPr lang="en-US" dirty="0" smtClean="0"/>
              <a:t>Volume</a:t>
            </a:r>
          </a:p>
          <a:p>
            <a:pPr lvl="1"/>
            <a:r>
              <a:rPr lang="en-US" dirty="0" smtClean="0"/>
              <a:t>Small (circulatory insufficiency or aortic stenosis)</a:t>
            </a:r>
          </a:p>
          <a:p>
            <a:pPr lvl="1"/>
            <a:r>
              <a:rPr lang="en-US" dirty="0" smtClean="0"/>
              <a:t>Increased (stress, </a:t>
            </a:r>
            <a:r>
              <a:rPr lang="en-US" dirty="0" err="1" smtClean="0"/>
              <a:t>anaemia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Collapsing (patent ductus arteriosus, aortic regurgitation)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96629"/>
              </p:ext>
            </p:extLst>
          </p:nvPr>
        </p:nvGraphicFramePr>
        <p:xfrm>
          <a:off x="1154670" y="2172494"/>
          <a:ext cx="539441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7206"/>
                <a:gridCol w="2697206"/>
              </a:tblGrid>
              <a:tr h="140163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 range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(beats/min)</a:t>
                      </a:r>
                      <a:endParaRPr lang="en-US" dirty="0"/>
                    </a:p>
                  </a:txBody>
                  <a:tcPr/>
                </a:tc>
              </a:tr>
              <a:tr h="276196">
                <a:tc>
                  <a:txBody>
                    <a:bodyPr/>
                    <a:lstStyle/>
                    <a:p>
                      <a:r>
                        <a:rPr lang="en-US" dirty="0" smtClean="0"/>
                        <a:t>&lt;1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r>
                        <a:rPr lang="en-US" baseline="0" dirty="0" smtClean="0"/>
                        <a:t> - 160</a:t>
                      </a:r>
                      <a:endParaRPr lang="en-US" dirty="0"/>
                    </a:p>
                  </a:txBody>
                  <a:tcPr/>
                </a:tc>
              </a:tr>
              <a:tr h="276196">
                <a:tc>
                  <a:txBody>
                    <a:bodyPr/>
                    <a:lstStyle/>
                    <a:p>
                      <a:r>
                        <a:rPr lang="en-US" dirty="0" smtClean="0"/>
                        <a:t>2-5</a:t>
                      </a:r>
                      <a:r>
                        <a:rPr lang="en-US" baseline="0" dirty="0" smtClean="0"/>
                        <a:t>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95 - 150</a:t>
                      </a:r>
                      <a:endParaRPr lang="en-US" dirty="0"/>
                    </a:p>
                  </a:txBody>
                  <a:tcPr/>
                </a:tc>
              </a:tr>
              <a:tr h="276196">
                <a:tc>
                  <a:txBody>
                    <a:bodyPr/>
                    <a:lstStyle/>
                    <a:p>
                      <a:r>
                        <a:rPr lang="en-US" dirty="0" smtClean="0"/>
                        <a:t>5-12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80 - 120</a:t>
                      </a:r>
                      <a:endParaRPr lang="en-US" dirty="0"/>
                    </a:p>
                  </a:txBody>
                  <a:tcPr/>
                </a:tc>
              </a:tr>
              <a:tr h="276196">
                <a:tc>
                  <a:txBody>
                    <a:bodyPr/>
                    <a:lstStyle/>
                    <a:p>
                      <a:r>
                        <a:rPr lang="en-US" dirty="0" smtClean="0"/>
                        <a:t>&gt;12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60 - 100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850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Inspection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Respiratory distress</a:t>
            </a:r>
          </a:p>
          <a:p>
            <a:r>
              <a:rPr lang="en-US" dirty="0" smtClean="0"/>
              <a:t>Precordial bulge </a:t>
            </a:r>
          </a:p>
          <a:p>
            <a:pPr lvl="1"/>
            <a:r>
              <a:rPr lang="en-US" dirty="0" smtClean="0"/>
              <a:t>Cardiac enlargement</a:t>
            </a:r>
          </a:p>
          <a:p>
            <a:r>
              <a:rPr lang="en-US" dirty="0" smtClean="0"/>
              <a:t>Ventr</a:t>
            </a:r>
            <a:r>
              <a:rPr lang="en-US" dirty="0"/>
              <a:t>i</a:t>
            </a:r>
            <a:r>
              <a:rPr lang="en-US" dirty="0" smtClean="0"/>
              <a:t>cular impulse</a:t>
            </a:r>
          </a:p>
          <a:p>
            <a:pPr lvl="1"/>
            <a:r>
              <a:rPr lang="en-US" dirty="0" smtClean="0"/>
              <a:t>Thin</a:t>
            </a:r>
          </a:p>
          <a:p>
            <a:pPr lvl="1"/>
            <a:r>
              <a:rPr lang="en-US" dirty="0" err="1" smtClean="0"/>
              <a:t>Hyperdynamic</a:t>
            </a:r>
            <a:r>
              <a:rPr lang="en-US" dirty="0" smtClean="0"/>
              <a:t> circulation</a:t>
            </a:r>
          </a:p>
          <a:p>
            <a:pPr lvl="1"/>
            <a:r>
              <a:rPr lang="en-US" dirty="0" smtClean="0"/>
              <a:t>Left ventricular hypertrophy</a:t>
            </a:r>
          </a:p>
          <a:p>
            <a:r>
              <a:rPr lang="en-US" dirty="0" smtClean="0"/>
              <a:t>Operative scars</a:t>
            </a:r>
          </a:p>
          <a:p>
            <a:pPr lvl="1"/>
            <a:r>
              <a:rPr lang="en-US" dirty="0" smtClean="0"/>
              <a:t>Median sternotomy</a:t>
            </a:r>
          </a:p>
          <a:p>
            <a:pPr lvl="1"/>
            <a:r>
              <a:rPr lang="en-US" dirty="0" smtClean="0"/>
              <a:t>Left lateral thoracotomy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854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Palpation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Apex beat</a:t>
            </a:r>
          </a:p>
          <a:p>
            <a:r>
              <a:rPr lang="en-US" dirty="0" smtClean="0"/>
              <a:t>Thrill</a:t>
            </a:r>
          </a:p>
          <a:p>
            <a:r>
              <a:rPr lang="en-US" dirty="0" smtClean="0"/>
              <a:t>Heave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90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Percussion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Cardiac border percussion is rarely helpful</a:t>
            </a:r>
          </a:p>
          <a:p>
            <a:r>
              <a:rPr lang="en-US" dirty="0" smtClean="0"/>
              <a:t>Might want to percuss upper border of liver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391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en-US" dirty="0" smtClean="0"/>
              <a:t>- Auscultation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Heart sounds</a:t>
            </a:r>
          </a:p>
          <a:p>
            <a:pPr lvl="1"/>
            <a:r>
              <a:rPr lang="en-US" dirty="0" smtClean="0"/>
              <a:t>Splitting of second heart sound is normal on inspiration</a:t>
            </a:r>
          </a:p>
          <a:p>
            <a:pPr lvl="1"/>
            <a:r>
              <a:rPr lang="en-US" dirty="0" smtClean="0"/>
              <a:t>Fixed splitting of second heart sound in atrial septal defects</a:t>
            </a:r>
          </a:p>
          <a:p>
            <a:pPr lvl="1"/>
            <a:r>
              <a:rPr lang="en-US" dirty="0" smtClean="0"/>
              <a:t>Third heart sound in mitral area is normal in young children</a:t>
            </a:r>
          </a:p>
          <a:p>
            <a:r>
              <a:rPr lang="en-US" dirty="0" smtClean="0"/>
              <a:t>Murmurs</a:t>
            </a:r>
          </a:p>
          <a:p>
            <a:pPr lvl="1"/>
            <a:r>
              <a:rPr lang="en-US" dirty="0" smtClean="0"/>
              <a:t>Timing </a:t>
            </a:r>
            <a:r>
              <a:rPr lang="mr-IN" dirty="0" smtClean="0"/>
              <a:t>–</a:t>
            </a:r>
            <a:r>
              <a:rPr lang="en-US" dirty="0" smtClean="0"/>
              <a:t> systolic/ diastolic/ continuous</a:t>
            </a:r>
          </a:p>
          <a:p>
            <a:pPr lvl="1"/>
            <a:r>
              <a:rPr lang="en-US" dirty="0" smtClean="0"/>
              <a:t>Duration </a:t>
            </a:r>
            <a:r>
              <a:rPr lang="mr-IN" dirty="0" smtClean="0"/>
              <a:t>–</a:t>
            </a:r>
            <a:r>
              <a:rPr lang="en-US" dirty="0" smtClean="0"/>
              <a:t> mid-systolic (ejection)/ </a:t>
            </a:r>
            <a:r>
              <a:rPr lang="en-US" dirty="0" err="1" smtClean="0"/>
              <a:t>pansystolic</a:t>
            </a:r>
            <a:endParaRPr lang="en-US" dirty="0" smtClean="0"/>
          </a:p>
          <a:p>
            <a:pPr lvl="1"/>
            <a:r>
              <a:rPr lang="en-US" dirty="0" smtClean="0"/>
              <a:t>Loudness </a:t>
            </a:r>
            <a:r>
              <a:rPr lang="mr-IN" dirty="0" smtClean="0"/>
              <a:t>–</a:t>
            </a:r>
            <a:r>
              <a:rPr lang="en-US" dirty="0" smtClean="0"/>
              <a:t> systolic murmurs graded </a:t>
            </a:r>
          </a:p>
          <a:p>
            <a:pPr lvl="2"/>
            <a:r>
              <a:rPr lang="en-US" dirty="0" smtClean="0"/>
              <a:t>1-2: soft, difficult to hear</a:t>
            </a:r>
          </a:p>
          <a:p>
            <a:pPr lvl="2"/>
            <a:r>
              <a:rPr lang="en-US" dirty="0" smtClean="0"/>
              <a:t>3: easily audible, no thrill</a:t>
            </a:r>
          </a:p>
          <a:p>
            <a:pPr lvl="2"/>
            <a:r>
              <a:rPr lang="en-US" dirty="0" smtClean="0"/>
              <a:t>4-6: loud with thrill</a:t>
            </a:r>
          </a:p>
          <a:p>
            <a:pPr lvl="1"/>
            <a:r>
              <a:rPr lang="en-US" dirty="0" smtClean="0"/>
              <a:t>Site of maximal intensity </a:t>
            </a:r>
            <a:r>
              <a:rPr lang="mr-IN" dirty="0" smtClean="0"/>
              <a:t>–</a:t>
            </a:r>
            <a:r>
              <a:rPr lang="en-US" dirty="0" smtClean="0"/>
              <a:t> mitral/ pulmonary/ aortic/ tricuspid area</a:t>
            </a:r>
          </a:p>
          <a:p>
            <a:pPr lvl="1"/>
            <a:r>
              <a:rPr lang="en-US" dirty="0" smtClean="0"/>
              <a:t>Radiation:</a:t>
            </a:r>
          </a:p>
          <a:p>
            <a:pPr lvl="2"/>
            <a:r>
              <a:rPr lang="en-US" dirty="0" smtClean="0"/>
              <a:t>To neck: aortic stenosis</a:t>
            </a:r>
          </a:p>
          <a:p>
            <a:pPr lvl="2"/>
            <a:r>
              <a:rPr lang="en-US" dirty="0" smtClean="0"/>
              <a:t>To back: </a:t>
            </a:r>
            <a:r>
              <a:rPr lang="en-US" dirty="0" err="1" smtClean="0"/>
              <a:t>coarctation</a:t>
            </a:r>
            <a:r>
              <a:rPr lang="en-US" dirty="0" smtClean="0"/>
              <a:t> of aorta or pulmonary stenosis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641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</a:t>
            </a:r>
            <a:r>
              <a:rPr lang="en-US" dirty="0"/>
              <a:t>examination </a:t>
            </a:r>
            <a:r>
              <a:rPr lang="en-US" dirty="0" smtClean="0"/>
              <a:t>- Hepatomegaly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Hepatomegaly is an important sign of heart failure in infants</a:t>
            </a:r>
          </a:p>
          <a:p>
            <a:r>
              <a:rPr lang="en-US" dirty="0" smtClean="0"/>
              <a:t>Liver is normally palpable 1-2cm below the costal margin in infants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18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Cardiovascular examination </a:t>
            </a:r>
            <a:r>
              <a:rPr lang="mr-IN" dirty="0" smtClean="0"/>
              <a:t>–</a:t>
            </a:r>
            <a:r>
              <a:rPr lang="en-US" dirty="0" smtClean="0"/>
              <a:t> femoral pulses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for </a:t>
            </a:r>
            <a:r>
              <a:rPr lang="en-US" dirty="0" err="1" smtClean="0"/>
              <a:t>coarctation</a:t>
            </a:r>
            <a:r>
              <a:rPr lang="en-US" dirty="0" smtClean="0"/>
              <a:t> of aorta</a:t>
            </a:r>
          </a:p>
          <a:p>
            <a:pPr lvl="1"/>
            <a:r>
              <a:rPr lang="en-US" dirty="0" smtClean="0"/>
              <a:t>In neonates</a:t>
            </a:r>
          </a:p>
          <a:p>
            <a:pPr lvl="2"/>
            <a:r>
              <a:rPr lang="en-US" dirty="0" smtClean="0"/>
              <a:t>Femoral pulses are difficult to palpate</a:t>
            </a:r>
          </a:p>
          <a:p>
            <a:pPr lvl="2"/>
            <a:r>
              <a:rPr lang="en-US" dirty="0" smtClean="0"/>
              <a:t>Upper limb pulses are easy to feel	</a:t>
            </a:r>
          </a:p>
          <a:p>
            <a:pPr lvl="1"/>
            <a:r>
              <a:rPr lang="en-US" dirty="0" smtClean="0"/>
              <a:t>In older children</a:t>
            </a:r>
          </a:p>
          <a:p>
            <a:pPr lvl="2"/>
            <a:r>
              <a:rPr lang="en-US" dirty="0" err="1" smtClean="0"/>
              <a:t>Brachiofemoral</a:t>
            </a:r>
            <a:r>
              <a:rPr lang="en-US" dirty="0" smtClean="0"/>
              <a:t> delay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6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Presenting complaint</a:t>
            </a:r>
          </a:p>
          <a:p>
            <a:r>
              <a:rPr lang="en-US" dirty="0" smtClean="0"/>
              <a:t>General enquiry</a:t>
            </a:r>
          </a:p>
          <a:p>
            <a:r>
              <a:rPr lang="en-US" dirty="0"/>
              <a:t>S</a:t>
            </a:r>
            <a:r>
              <a:rPr lang="en-US" dirty="0" smtClean="0"/>
              <a:t>ystems review</a:t>
            </a:r>
          </a:p>
          <a:p>
            <a:r>
              <a:rPr lang="en-US" dirty="0" smtClean="0"/>
              <a:t>Past medical history</a:t>
            </a:r>
          </a:p>
          <a:p>
            <a:r>
              <a:rPr lang="en-US" dirty="0" smtClean="0"/>
              <a:t>Medication</a:t>
            </a:r>
          </a:p>
          <a:p>
            <a:r>
              <a:rPr lang="en-US" dirty="0" smtClean="0"/>
              <a:t>Family history</a:t>
            </a:r>
          </a:p>
          <a:p>
            <a:r>
              <a:rPr lang="en-US" dirty="0" smtClean="0"/>
              <a:t>Social history</a:t>
            </a:r>
          </a:p>
          <a:p>
            <a:r>
              <a:rPr lang="en-US" dirty="0" smtClean="0"/>
              <a:t>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8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-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referral letter</a:t>
            </a:r>
          </a:p>
          <a:p>
            <a:r>
              <a:rPr lang="en-US" dirty="0" smtClean="0"/>
              <a:t>Know the child by name and gender</a:t>
            </a:r>
          </a:p>
          <a:p>
            <a:r>
              <a:rPr lang="en-US" dirty="0" smtClean="0"/>
              <a:t>Introduce self</a:t>
            </a:r>
          </a:p>
          <a:p>
            <a:r>
              <a:rPr lang="en-US" dirty="0" smtClean="0"/>
              <a:t>Determine relationship of adult to child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resenting complaint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they here?</a:t>
            </a:r>
          </a:p>
          <a:p>
            <a:r>
              <a:rPr lang="en-US" dirty="0" smtClean="0"/>
              <a:t>Onset and progression</a:t>
            </a:r>
          </a:p>
          <a:p>
            <a:pPr lvl="1"/>
            <a:r>
              <a:rPr lang="en-US" dirty="0" smtClean="0"/>
              <a:t>Previous episodes</a:t>
            </a:r>
          </a:p>
          <a:p>
            <a:pPr lvl="1"/>
            <a:r>
              <a:rPr lang="en-US" dirty="0" smtClean="0"/>
              <a:t>Exacerbating and relieving factors</a:t>
            </a:r>
          </a:p>
          <a:p>
            <a:pPr lvl="1"/>
            <a:r>
              <a:rPr lang="en-US" dirty="0" smtClean="0"/>
              <a:t>Associated symptoms</a:t>
            </a:r>
          </a:p>
          <a:p>
            <a:r>
              <a:rPr lang="en-US" dirty="0" smtClean="0"/>
              <a:t>What was done?</a:t>
            </a:r>
          </a:p>
          <a:p>
            <a:r>
              <a:rPr lang="en-US" dirty="0" smtClean="0"/>
              <a:t>How is he/she now?</a:t>
            </a:r>
          </a:p>
        </p:txBody>
      </p:sp>
    </p:spTree>
    <p:extLst>
      <p:ext uri="{BB962C8B-B14F-4D97-AF65-F5344CB8AC3E}">
        <p14:creationId xmlns:p14="http://schemas.microsoft.com/office/powerpoint/2010/main" val="157758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  <a:r>
              <a:rPr lang="mr-IN" dirty="0" smtClean="0"/>
              <a:t>–</a:t>
            </a:r>
            <a:r>
              <a:rPr lang="en-US" dirty="0" smtClean="0"/>
              <a:t> General enquiry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health</a:t>
            </a:r>
          </a:p>
          <a:p>
            <a:pPr lvl="1"/>
            <a:r>
              <a:rPr lang="en-US" dirty="0" smtClean="0"/>
              <a:t>How active?</a:t>
            </a:r>
          </a:p>
          <a:p>
            <a:pPr lvl="1"/>
            <a:r>
              <a:rPr lang="en-US" dirty="0" smtClean="0"/>
              <a:t>When was the last time he was his normal self?</a:t>
            </a:r>
          </a:p>
          <a:p>
            <a:r>
              <a:rPr lang="en-US" dirty="0" smtClean="0"/>
              <a:t>Normal growth </a:t>
            </a:r>
          </a:p>
          <a:p>
            <a:pPr lvl="1"/>
            <a:r>
              <a:rPr lang="en-US" dirty="0" smtClean="0"/>
              <a:t>Is the child following their height and weight centiles?</a:t>
            </a:r>
          </a:p>
          <a:p>
            <a:r>
              <a:rPr lang="en-US" dirty="0" smtClean="0"/>
              <a:t>Appetite</a:t>
            </a:r>
          </a:p>
          <a:p>
            <a:r>
              <a:rPr lang="en-US" dirty="0" smtClean="0"/>
              <a:t>Recent changes in behavior</a:t>
            </a:r>
          </a:p>
        </p:txBody>
      </p:sp>
    </p:spTree>
    <p:extLst>
      <p:ext uri="{BB962C8B-B14F-4D97-AF65-F5344CB8AC3E}">
        <p14:creationId xmlns:p14="http://schemas.microsoft.com/office/powerpoint/2010/main" val="133166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  <a:r>
              <a:rPr lang="mr-IN" dirty="0" smtClean="0"/>
              <a:t>–</a:t>
            </a:r>
            <a:r>
              <a:rPr lang="en-US" dirty="0" smtClean="0"/>
              <a:t> Systems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</a:t>
            </a:r>
            <a:r>
              <a:rPr lang="mr-IN" dirty="0" smtClean="0"/>
              <a:t>–</a:t>
            </a:r>
            <a:r>
              <a:rPr lang="en-US" dirty="0" smtClean="0"/>
              <a:t> rashes, fever </a:t>
            </a:r>
          </a:p>
          <a:p>
            <a:r>
              <a:rPr lang="en-US" dirty="0"/>
              <a:t>Neuro </a:t>
            </a:r>
            <a:r>
              <a:rPr lang="mr-IN" dirty="0"/>
              <a:t>–</a:t>
            </a:r>
            <a:r>
              <a:rPr lang="en-US" dirty="0"/>
              <a:t> development, vision, hearing, seizures, </a:t>
            </a:r>
            <a:r>
              <a:rPr lang="en-US" dirty="0" smtClean="0"/>
              <a:t>headaches</a:t>
            </a:r>
          </a:p>
          <a:p>
            <a:r>
              <a:rPr lang="en-US" dirty="0"/>
              <a:t>Ear, nose throat </a:t>
            </a:r>
            <a:r>
              <a:rPr lang="mr-IN" dirty="0"/>
              <a:t>–</a:t>
            </a:r>
            <a:r>
              <a:rPr lang="en-US" dirty="0"/>
              <a:t> earache, throat infections, snoring, stridor</a:t>
            </a:r>
          </a:p>
          <a:p>
            <a:r>
              <a:rPr lang="en-US" dirty="0" smtClean="0"/>
              <a:t>Respiratory </a:t>
            </a:r>
            <a:r>
              <a:rPr lang="mr-IN" dirty="0" smtClean="0"/>
              <a:t>–</a:t>
            </a:r>
            <a:r>
              <a:rPr lang="en-US" dirty="0" smtClean="0"/>
              <a:t> cough, wheeze, breathing problems</a:t>
            </a:r>
          </a:p>
          <a:p>
            <a:r>
              <a:rPr lang="en-US" dirty="0" smtClean="0"/>
              <a:t>Cardiovascular </a:t>
            </a:r>
            <a:r>
              <a:rPr lang="mr-IN" dirty="0" smtClean="0"/>
              <a:t>–</a:t>
            </a:r>
            <a:r>
              <a:rPr lang="en-US" dirty="0" smtClean="0"/>
              <a:t> cyanosis, exercise tolerance, faints</a:t>
            </a:r>
          </a:p>
          <a:p>
            <a:r>
              <a:rPr lang="en-US" dirty="0" smtClean="0"/>
              <a:t>GI </a:t>
            </a:r>
            <a:r>
              <a:rPr lang="mr-IN" dirty="0" smtClean="0"/>
              <a:t>–</a:t>
            </a:r>
            <a:r>
              <a:rPr lang="en-US" dirty="0" smtClean="0"/>
              <a:t> vomiting, </a:t>
            </a:r>
            <a:r>
              <a:rPr lang="en-US" dirty="0" err="1" smtClean="0"/>
              <a:t>diarrhoea</a:t>
            </a:r>
            <a:r>
              <a:rPr lang="en-US" dirty="0" smtClean="0"/>
              <a:t>/ constipation, abdominal pain</a:t>
            </a:r>
          </a:p>
          <a:p>
            <a:r>
              <a:rPr lang="en-US" dirty="0" smtClean="0"/>
              <a:t>GU </a:t>
            </a:r>
            <a:r>
              <a:rPr lang="mr-IN" dirty="0" smtClean="0"/>
              <a:t>–</a:t>
            </a:r>
            <a:r>
              <a:rPr lang="en-US" dirty="0" smtClean="0"/>
              <a:t> frequency, dysuria, wetting</a:t>
            </a:r>
          </a:p>
          <a:p>
            <a:r>
              <a:rPr lang="en-US" dirty="0"/>
              <a:t>Pubertal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Musculoskeletal </a:t>
            </a:r>
            <a:r>
              <a:rPr lang="mr-IN" dirty="0" smtClean="0"/>
              <a:t>–</a:t>
            </a:r>
            <a:r>
              <a:rPr lang="en-US" dirty="0" smtClean="0"/>
              <a:t> gait, limb pain/ swelling</a:t>
            </a:r>
          </a:p>
        </p:txBody>
      </p:sp>
    </p:spTree>
    <p:extLst>
      <p:ext uri="{BB962C8B-B14F-4D97-AF65-F5344CB8AC3E}">
        <p14:creationId xmlns:p14="http://schemas.microsoft.com/office/powerpoint/2010/main" val="181948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  <a:r>
              <a:rPr lang="mr-IN" dirty="0" smtClean="0"/>
              <a:t>–</a:t>
            </a:r>
            <a:r>
              <a:rPr lang="en-US" dirty="0" smtClean="0"/>
              <a:t> Past medical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Maternal obstetric problems</a:t>
            </a:r>
          </a:p>
          <a:p>
            <a:pPr lvl="1"/>
            <a:r>
              <a:rPr lang="en-US" dirty="0" smtClean="0"/>
              <a:t>Antenatal scans</a:t>
            </a:r>
          </a:p>
          <a:p>
            <a:pPr lvl="1"/>
            <a:r>
              <a:rPr lang="en-US" dirty="0" smtClean="0"/>
              <a:t>Screening bloods</a:t>
            </a:r>
          </a:p>
          <a:p>
            <a:pPr lvl="1"/>
            <a:r>
              <a:rPr lang="en-US" dirty="0" smtClean="0"/>
              <a:t>Complications during delivery </a:t>
            </a:r>
          </a:p>
          <a:p>
            <a:r>
              <a:rPr lang="en-US" dirty="0" smtClean="0"/>
              <a:t>Birthweight and gestation</a:t>
            </a:r>
          </a:p>
          <a:p>
            <a:r>
              <a:rPr lang="en-US" dirty="0" smtClean="0"/>
              <a:t>Perinatal problems</a:t>
            </a:r>
          </a:p>
          <a:p>
            <a:pPr lvl="1"/>
            <a:r>
              <a:rPr lang="en-US" dirty="0" smtClean="0"/>
              <a:t>NICU admission</a:t>
            </a:r>
          </a:p>
          <a:p>
            <a:r>
              <a:rPr lang="en-US" dirty="0" smtClean="0"/>
              <a:t>Immunizations</a:t>
            </a:r>
          </a:p>
          <a:p>
            <a:r>
              <a:rPr lang="en-US" dirty="0" smtClean="0"/>
              <a:t>Past hospital admissions</a:t>
            </a:r>
          </a:p>
        </p:txBody>
      </p:sp>
    </p:spTree>
    <p:extLst>
      <p:ext uri="{BB962C8B-B14F-4D97-AF65-F5344CB8AC3E}">
        <p14:creationId xmlns:p14="http://schemas.microsoft.com/office/powerpoint/2010/main" val="57910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1269</Words>
  <Application>Microsoft Macintosh PowerPoint</Application>
  <PresentationFormat>Widescreen</PresentationFormat>
  <Paragraphs>315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Calibri</vt:lpstr>
      <vt:lpstr>Calibri Light</vt:lpstr>
      <vt:lpstr>Mangal</vt:lpstr>
      <vt:lpstr>Arial</vt:lpstr>
      <vt:lpstr>Office Theme</vt:lpstr>
      <vt:lpstr>Paediatrics – History Taking</vt:lpstr>
      <vt:lpstr>Key features</vt:lpstr>
      <vt:lpstr>Nomenclature based on age</vt:lpstr>
      <vt:lpstr>History taking</vt:lpstr>
      <vt:lpstr>History taking - Introduction</vt:lpstr>
      <vt:lpstr>History taking – Presenting complaint</vt:lpstr>
      <vt:lpstr>History taking – General enquiry</vt:lpstr>
      <vt:lpstr>History taking – Systems review</vt:lpstr>
      <vt:lpstr>History taking – Past medical history</vt:lpstr>
      <vt:lpstr>History taking – MFS</vt:lpstr>
      <vt:lpstr>History taking - Development</vt:lpstr>
      <vt:lpstr>Summary</vt:lpstr>
      <vt:lpstr>Pediatrics – Physical Examination</vt:lpstr>
      <vt:lpstr>Physical Examination - Principles</vt:lpstr>
      <vt:lpstr>Physical Examination (Observe)</vt:lpstr>
      <vt:lpstr>Physical Examination – Acute presentation</vt:lpstr>
      <vt:lpstr>Physical Examination - Measurements</vt:lpstr>
      <vt:lpstr>Physical Examination</vt:lpstr>
      <vt:lpstr>Respiratory Examination - Overview</vt:lpstr>
      <vt:lpstr>Respiratory examination - Cyanosis</vt:lpstr>
      <vt:lpstr>Respiratory examination - Clubbing</vt:lpstr>
      <vt:lpstr>Respiratory examination - Tachypnoea</vt:lpstr>
      <vt:lpstr>Respiratory examination - Dyspnoea</vt:lpstr>
      <vt:lpstr>Respiratory examination - Chest shape</vt:lpstr>
      <vt:lpstr>Respiratory examination - Palpation</vt:lpstr>
      <vt:lpstr>Respiratory examination - Percussion</vt:lpstr>
      <vt:lpstr>Respiratory examination - Auscultation (ears and stethoscope)</vt:lpstr>
      <vt:lpstr>Cardiovascular examination - Overview</vt:lpstr>
      <vt:lpstr>Cardiovascular examination - Cyanosis</vt:lpstr>
      <vt:lpstr>Cardiovascular examination - clubbing</vt:lpstr>
      <vt:lpstr>Cardiovascular examination - Pulse</vt:lpstr>
      <vt:lpstr>Cardiovascular examination - Inspection</vt:lpstr>
      <vt:lpstr>Cardiovascular examination - Palpation</vt:lpstr>
      <vt:lpstr>Cardiovascular examination - Percussion</vt:lpstr>
      <vt:lpstr>Cardiovascular examination - Auscultation</vt:lpstr>
      <vt:lpstr>Cardiovascular examination - Hepatomegaly</vt:lpstr>
      <vt:lpstr>Cardiovascular examination – femoral pulses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History and Examination</dc:title>
  <dc:creator>Thomas Tay (UG)</dc:creator>
  <cp:lastModifiedBy>Thomas Tay (UG)</cp:lastModifiedBy>
  <cp:revision>28</cp:revision>
  <dcterms:created xsi:type="dcterms:W3CDTF">2019-02-23T05:30:52Z</dcterms:created>
  <dcterms:modified xsi:type="dcterms:W3CDTF">2019-03-23T08:12:10Z</dcterms:modified>
</cp:coreProperties>
</file>